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5"/>
  </p:notesMasterIdLst>
  <p:sldIdLst>
    <p:sldId id="300" r:id="rId6"/>
    <p:sldId id="323" r:id="rId7"/>
    <p:sldId id="302" r:id="rId8"/>
    <p:sldId id="259" r:id="rId9"/>
    <p:sldId id="324" r:id="rId10"/>
    <p:sldId id="359" r:id="rId11"/>
    <p:sldId id="360" r:id="rId12"/>
    <p:sldId id="303" r:id="rId13"/>
    <p:sldId id="304" r:id="rId14"/>
    <p:sldId id="346" r:id="rId15"/>
    <p:sldId id="305" r:id="rId16"/>
    <p:sldId id="330" r:id="rId17"/>
    <p:sldId id="329" r:id="rId18"/>
    <p:sldId id="328" r:id="rId19"/>
    <p:sldId id="320" r:id="rId20"/>
    <p:sldId id="322" r:id="rId21"/>
    <p:sldId id="321" r:id="rId22"/>
    <p:sldId id="317" r:id="rId23"/>
    <p:sldId id="316" r:id="rId24"/>
    <p:sldId id="331" r:id="rId25"/>
    <p:sldId id="348" r:id="rId26"/>
    <p:sldId id="356" r:id="rId27"/>
    <p:sldId id="349" r:id="rId28"/>
    <p:sldId id="332" r:id="rId29"/>
    <p:sldId id="333" r:id="rId30"/>
    <p:sldId id="351" r:id="rId31"/>
    <p:sldId id="352" r:id="rId32"/>
    <p:sldId id="353" r:id="rId33"/>
    <p:sldId id="350" r:id="rId34"/>
    <p:sldId id="354" r:id="rId35"/>
    <p:sldId id="355" r:id="rId36"/>
    <p:sldId id="319" r:id="rId37"/>
    <p:sldId id="337" r:id="rId38"/>
    <p:sldId id="338" r:id="rId39"/>
    <p:sldId id="344" r:id="rId40"/>
    <p:sldId id="339" r:id="rId41"/>
    <p:sldId id="357" r:id="rId42"/>
    <p:sldId id="318" r:id="rId43"/>
    <p:sldId id="315"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56" autoAdjust="0"/>
    <p:restoredTop sz="93393" autoAdjust="0"/>
  </p:normalViewPr>
  <p:slideViewPr>
    <p:cSldViewPr snapToGrid="0">
      <p:cViewPr varScale="1">
        <p:scale>
          <a:sx n="102" d="100"/>
          <a:sy n="102" d="100"/>
        </p:scale>
        <p:origin x="456" y="10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viewProps" Target="viewProps.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2/5/2019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12674051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38</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2/5/2019 10:56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39</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0062766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2713526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6697526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hyperlink" Target="https://www.microsoft.com/en-us/sql-server/sql-server-2008" TargetMode="External"/><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862970" y="1657570"/>
            <a:ext cx="5510425" cy="4219370"/>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373779"/>
          </a:xfrm>
          <a:prstGeom prst="rect">
            <a:avLst/>
          </a:prstGeom>
          <a:noFill/>
        </p:spPr>
        <p:txBody>
          <a:bodyPr wrap="square" lIns="182880" tIns="146304" rIns="182880" bIns="146304" rtlCol="0">
            <a:spAutoFit/>
          </a:bodyPr>
          <a:lstStyle/>
          <a:p>
            <a:r>
              <a:rPr lang="en-US" sz="2200" dirty="0"/>
              <a:t>Many customers have huge on-premises footprints of Windows Server and SQL Server 2008 and 2008 R2, but these products are rapidly approaching End of Support. This session is designed to help customers understand the risks of running unsupported software and presents great options for using EOS to modernize in Azure or on-premises.</a:t>
            </a:r>
          </a:p>
          <a:p>
            <a:endParaRPr lang="en-US" sz="2200" dirty="0"/>
          </a:p>
          <a:p>
            <a:r>
              <a:rPr lang="en-US" sz="2200" dirty="0"/>
              <a:t>In this whiteboard design session, you will work with a group to look at the process of migrating workloads to Azure.</a:t>
            </a:r>
          </a:p>
          <a:p>
            <a:endParaRPr lang="en-US" sz="2200" dirty="0"/>
          </a:p>
          <a:p>
            <a:r>
              <a:rPr lang="en-US" sz="2200" dirty="0"/>
              <a:t>At the end of this whiteboard design session, you will leave with the information needed to develop a solid migration plan to keep mission-critical apps and data protected as they are transitioned and modernized. Topics covered will include how to get an inventory of a 2008 server environment, how to categorize 2008 workloads and evaluate the best option for each category, migration and upgrade tools available, TCO analysis tools, offers available from Microsoft to leverage existing licenses and innovations of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pic>
        <p:nvPicPr>
          <p:cNvPr id="7" name="Picture 6" descr="Identify any tools that Fabrikam might use to help with asses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pic>
        <p:nvPicPr>
          <p:cNvPr id="4" name="Picture 3" descr="Image - Total Cost of Ownership (TCO) Calculator.  &#10;Image shows cost savings over a defined timeframe with a graph titled &quot;Total on-premises vs. Azure cost over time.">
            <a:extLst>
              <a:ext uri="{FF2B5EF4-FFF2-40B4-BE49-F238E27FC236}">
                <a16:creationId xmlns:a16="http://schemas.microsoft.com/office/drawing/2014/main" id="{3B90511C-C29D-402D-979E-FB8C2314C1C7}"/>
              </a:ext>
            </a:extLst>
          </p:cNvPr>
          <p:cNvPicPr>
            <a:picLocks noChangeAspect="1"/>
          </p:cNvPicPr>
          <p:nvPr/>
        </p:nvPicPr>
        <p:blipFill>
          <a:blip r:embed="rId3"/>
          <a:stretch>
            <a:fillRect/>
          </a:stretch>
        </p:blipFill>
        <p:spPr>
          <a:xfrm>
            <a:off x="7285899" y="1706881"/>
            <a:ext cx="4533342" cy="4172020"/>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 uri="{C183D7F6-B498-43B3-948B-1728B52AA6E4}">
                <adec:decorative xmlns:adec="http://schemas.microsoft.com/office/drawing/2017/decorative" val="1"/>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PageEdit_EFB8">
            <a:extLst>
              <a:ext uri="{FF2B5EF4-FFF2-40B4-BE49-F238E27FC236}">
                <a16:creationId xmlns:a16="http://schemas.microsoft.com/office/drawing/2014/main" id="{3F3850BF-25AF-4569-B77E-0843F1BEEF73}"/>
              </a:ext>
              <a:ext uri="{C183D7F6-B498-43B3-948B-1728B52AA6E4}">
                <adec:decorative xmlns:adec="http://schemas.microsoft.com/office/drawing/2017/decorative" val="1"/>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 are applying a container strategy to certain workloads.</a:t>
            </a:r>
          </a:p>
          <a:p>
            <a:pPr lvl="1">
              <a:spcAft>
                <a:spcPts val="600"/>
              </a:spcAft>
            </a:pPr>
            <a:endParaRPr lang="en-US" sz="2000" dirty="0">
              <a:solidFill>
                <a:schemeClr val="tx1"/>
              </a:solidFill>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Freeform 96">
            <a:extLst>
              <a:ext uri="{FF2B5EF4-FFF2-40B4-BE49-F238E27FC236}">
                <a16:creationId xmlns:a16="http://schemas.microsoft.com/office/drawing/2014/main" id="{DAB30C43-548C-4887-B20A-9D3D74BF2C04}"/>
              </a:ext>
              <a:ext uri="{C183D7F6-B498-43B3-948B-1728B52AA6E4}">
                <adec:decorative xmlns:adec="http://schemas.microsoft.com/office/drawing/2017/decorative" val="1"/>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ool">
            <a:extLst>
              <a:ext uri="{FF2B5EF4-FFF2-40B4-BE49-F238E27FC236}">
                <a16:creationId xmlns:a16="http://schemas.microsoft.com/office/drawing/2014/main" id="{65708B82-681A-420F-A704-244D61C4EDF8}"/>
              </a:ext>
              <a:ext uri="{C183D7F6-B498-43B3-948B-1728B52AA6E4}">
                <adec:decorative xmlns:adec="http://schemas.microsoft.com/office/drawing/2017/decorative" val="1"/>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short-term plan to maintain support of the system while the application team reskills and gains experience in Azure. </a:t>
            </a:r>
          </a:p>
          <a:p>
            <a:pPr>
              <a:spcAft>
                <a:spcPts val="1200"/>
              </a:spcAft>
            </a:pPr>
            <a:r>
              <a:rPr lang="en-US" sz="2400" dirty="0">
                <a:solidFill>
                  <a:schemeClr val="tx1"/>
                </a:solidFill>
              </a:rPr>
              <a:t>They would also like a long-term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a:bodyPr>
          <a:lstStyle/>
          <a:p>
            <a:pPr>
              <a:spcAft>
                <a:spcPts val="1200"/>
              </a:spcAft>
            </a:pPr>
            <a:r>
              <a:rPr lang="en-US" sz="2400" dirty="0">
                <a:solidFill>
                  <a:schemeClr val="tx1"/>
                </a:solidFill>
              </a:rPr>
              <a:t>Contoso Finance runs their CRM system on Windows 2008/ SQL 2008 on-premises. They purchased the </a:t>
            </a:r>
            <a:r>
              <a:rPr lang="en-US" sz="2400" b="1" dirty="0">
                <a:solidFill>
                  <a:schemeClr val="tx1"/>
                </a:solidFill>
              </a:rPr>
              <a:t>ISV application</a:t>
            </a:r>
            <a:r>
              <a:rPr lang="en-US" sz="2400" dirty="0">
                <a:solidFill>
                  <a:schemeClr val="tx1"/>
                </a:solidFill>
              </a:rPr>
              <a:t>, which requires an upgrade in order to support newer versions of SQL.</a:t>
            </a:r>
          </a:p>
          <a:p>
            <a:pPr>
              <a:spcAft>
                <a:spcPts val="1200"/>
              </a:spcAft>
            </a:pPr>
            <a:r>
              <a:rPr lang="en-US" sz="2400" dirty="0">
                <a:solidFill>
                  <a:schemeClr val="tx1"/>
                </a:solidFill>
              </a:rPr>
              <a:t>They have decided to </a:t>
            </a:r>
            <a:r>
              <a:rPr lang="en-US" sz="2400" b="1" dirty="0">
                <a:solidFill>
                  <a:schemeClr val="tx1"/>
                </a:solidFill>
              </a:rPr>
              <a:t>REHOST</a:t>
            </a:r>
            <a:r>
              <a:rPr lang="en-US" sz="2400" dirty="0">
                <a:solidFill>
                  <a:schemeClr val="tx1"/>
                </a:solidFill>
              </a:rPr>
              <a:t> their application in Azure and take advantage the additional three years of Extended Security Updates </a:t>
            </a:r>
            <a:r>
              <a:rPr lang="en-US" sz="2400" dirty="0">
                <a:solidFill>
                  <a:schemeClr val="tx1"/>
                </a:solidFill>
                <a:hlinkClick r:id="rId3"/>
              </a:rPr>
              <a:t>by migrating to Azure </a:t>
            </a:r>
            <a:r>
              <a:rPr lang="en-US" sz="2400" dirty="0">
                <a:solidFill>
                  <a:schemeClr val="tx1"/>
                </a:solidFill>
              </a:rPr>
              <a:t> while they evaluate other ISV solutions to meet their growing business needs.</a:t>
            </a:r>
          </a:p>
          <a:p>
            <a:pPr>
              <a:spcAft>
                <a:spcPts val="1200"/>
              </a:spcAft>
            </a:pPr>
            <a:endParaRPr lang="en-US" sz="2400" dirty="0">
              <a:solidFill>
                <a:schemeClr val="tx1"/>
              </a:solidFill>
            </a:endParaRPr>
          </a:p>
          <a:p>
            <a:pPr marL="0" indent="0">
              <a:spcAft>
                <a:spcPts val="1200"/>
              </a:spcAft>
              <a:buNone/>
            </a:pPr>
            <a:r>
              <a:rPr lang="en-US" sz="2400" i="1" dirty="0">
                <a:solidFill>
                  <a:schemeClr val="tx1"/>
                </a:solidFill>
              </a:rPr>
              <a:t>“Having paid for extended security updates for some of our Line of Business application when SQL 2005 went end of life, we see tremendous cost savings in migrating to Azure in addition to being able to replace aging hardware.”</a:t>
            </a:r>
          </a:p>
          <a:p>
            <a:pPr marL="0" indent="0" algn="r">
              <a:buNone/>
            </a:pPr>
            <a:r>
              <a:rPr lang="en-US" sz="2400" dirty="0">
                <a:solidFill>
                  <a:schemeClr val="tx1"/>
                </a:solidFill>
              </a:rPr>
              <a:t>Amit Rao, Manager CRM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Contoso Finance – </a:t>
            </a:r>
            <a:r>
              <a:rPr lang="en-US" sz="4400" i="1" dirty="0">
                <a:solidFill>
                  <a:schemeClr val="tx1"/>
                </a:solidFill>
              </a:rPr>
              <a:t>Legacy ISV CRM System</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882900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a:bodyPr>
          <a:lstStyle/>
          <a:p>
            <a:pPr>
              <a:spcAft>
                <a:spcPts val="1200"/>
              </a:spcAft>
            </a:pPr>
            <a:r>
              <a:rPr lang="en-US" sz="2400" dirty="0">
                <a:solidFill>
                  <a:schemeClr val="tx1"/>
                </a:solidFill>
              </a:rPr>
              <a:t>Contoso Finance runs their home grown CRM system on Windows 2008/ SQL 2008 on-premises. The application was </a:t>
            </a:r>
            <a:r>
              <a:rPr lang="en-US" sz="2400" b="1" dirty="0">
                <a:solidFill>
                  <a:schemeClr val="tx1"/>
                </a:solidFill>
              </a:rPr>
              <a:t>built in-house </a:t>
            </a:r>
            <a:r>
              <a:rPr lang="en-US" sz="2400" dirty="0">
                <a:solidFill>
                  <a:schemeClr val="tx1"/>
                </a:solidFill>
              </a:rPr>
              <a:t>and is running into performance and scalability issues. In addition as they move their data to the cloud, they want to ensure they are taking advantage of the latest security capabilities available</a:t>
            </a:r>
          </a:p>
          <a:p>
            <a:pPr>
              <a:spcAft>
                <a:spcPts val="1200"/>
              </a:spcAft>
            </a:pPr>
            <a:r>
              <a:rPr lang="en-US" sz="2400" dirty="0">
                <a:solidFill>
                  <a:schemeClr val="tx1"/>
                </a:solidFill>
              </a:rPr>
              <a:t>They have decided to </a:t>
            </a:r>
            <a:r>
              <a:rPr lang="en-US" sz="2400" b="1" dirty="0">
                <a:solidFill>
                  <a:schemeClr val="tx1"/>
                </a:solidFill>
              </a:rPr>
              <a:t>REFACTOR</a:t>
            </a:r>
            <a:r>
              <a:rPr lang="en-US" sz="2400" dirty="0">
                <a:solidFill>
                  <a:schemeClr val="tx1"/>
                </a:solidFill>
              </a:rPr>
              <a:t> the application in Azure to a fully PaaS environment to be able to scale elastically as traffic increases/decreases to the site.</a:t>
            </a:r>
          </a:p>
          <a:p>
            <a:pPr>
              <a:spcAft>
                <a:spcPts val="1200"/>
              </a:spcAft>
            </a:pPr>
            <a:endParaRPr lang="en-US" sz="2400" dirty="0">
              <a:solidFill>
                <a:schemeClr val="tx1"/>
              </a:solidFill>
            </a:endParaRPr>
          </a:p>
          <a:p>
            <a:pPr marL="0" indent="0">
              <a:spcAft>
                <a:spcPts val="1200"/>
              </a:spcAft>
              <a:buNone/>
            </a:pPr>
            <a:r>
              <a:rPr lang="en-US" sz="2400" i="1" dirty="0">
                <a:solidFill>
                  <a:schemeClr val="tx1"/>
                </a:solidFill>
              </a:rPr>
              <a:t>“Having paid for extended security updates for some of our Line of Business application when SQL 2005 went end of life, we see tremendous cost savings in migrating to Azure in addition to being able to replace aging hardware.”</a:t>
            </a:r>
          </a:p>
          <a:p>
            <a:pPr marL="0" indent="0" algn="r">
              <a:buNone/>
            </a:pPr>
            <a:r>
              <a:rPr lang="en-US" sz="2400" dirty="0">
                <a:solidFill>
                  <a:schemeClr val="tx1"/>
                </a:solidFill>
              </a:rPr>
              <a:t>Amit Rao, Manager CRM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Contoso Finance – </a:t>
            </a:r>
            <a:r>
              <a:rPr lang="en-US" sz="4400" i="1" dirty="0">
                <a:solidFill>
                  <a:schemeClr val="tx1"/>
                </a:solidFill>
              </a:rPr>
              <a:t>Legacy home grown CRM System</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08910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525132"/>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a:spcAft>
                <a:spcPts val="600"/>
              </a:spcAft>
            </a:pPr>
            <a:r>
              <a:rPr lang="en-US" sz="2400" dirty="0" err="1">
                <a:solidFill>
                  <a:schemeClr val="tx1"/>
                </a:solidFill>
              </a:rPr>
              <a:t>Fabrikam</a:t>
            </a:r>
            <a:r>
              <a:rPr lang="en-US" sz="2400" dirty="0">
                <a:solidFill>
                  <a:schemeClr val="tx1"/>
                </a:solidFill>
              </a:rPr>
              <a:t> would like you to provide total cost of ownership analysis of a reference  solution they have provided.</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8501AF-04CF-4482-BAE1-607B49DDC378}">
  <ds:schemaRefs>
    <ds:schemaRef ds:uri="http://schemas.microsoft.com/sharepoint/v3/contenttype/forms"/>
  </ds:schemaRefs>
</ds:datastoreItem>
</file>

<file path=customXml/itemProps2.xml><?xml version="1.0" encoding="utf-8"?>
<ds:datastoreItem xmlns:ds="http://schemas.openxmlformats.org/officeDocument/2006/customXml" ds:itemID="{BAF7D529-36AB-45DA-B239-2F912F2D1610}">
  <ds:schemaRefs>
    <ds:schemaRef ds:uri="http://schemas.microsoft.com/office/2006/metadata/properties"/>
    <ds:schemaRef ds:uri="http://schemas.microsoft.com/office/2006/documentManagement/types"/>
    <ds:schemaRef ds:uri="http://schemas.microsoft.com/sharepoint/v3"/>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d9c797ad-d7c3-4982-82b7-81352a75e4a5"/>
    <ds:schemaRef ds:uri="2023ac63-7b75-4916-a9ee-591457758eee"/>
    <ds:schemaRef ds:uri="http://www.w3.org/XML/1998/namespace"/>
  </ds:schemaRefs>
</ds:datastoreItem>
</file>

<file path=customXml/itemProps3.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18734</TotalTime>
  <Words>3986</Words>
  <Application>Microsoft Office PowerPoint</Application>
  <PresentationFormat>Widescreen</PresentationFormat>
  <Paragraphs>410</Paragraphs>
  <Slides>39</Slides>
  <Notes>39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39</vt:i4>
      </vt:variant>
    </vt:vector>
  </HeadingPairs>
  <TitlesOfParts>
    <vt:vector size="48"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situation Contoso Finance – Legacy ISV CRM System</vt:lpstr>
      <vt:lpstr>Customer situation Contoso Finance – Legacy home grown CRM System</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Pankaj Satyaketu</cp:lastModifiedBy>
  <cp:revision>578</cp:revision>
  <dcterms:created xsi:type="dcterms:W3CDTF">2016-01-21T23:17:09Z</dcterms:created>
  <dcterms:modified xsi:type="dcterms:W3CDTF">2019-02-06T04:13:24Z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